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2"/>
  </p:notesMasterIdLst>
  <p:sldIdLst>
    <p:sldId id="256" r:id="rId2"/>
    <p:sldId id="258" r:id="rId3"/>
    <p:sldId id="288" r:id="rId4"/>
    <p:sldId id="259" r:id="rId5"/>
    <p:sldId id="290" r:id="rId6"/>
    <p:sldId id="260" r:id="rId7"/>
    <p:sldId id="285" r:id="rId8"/>
    <p:sldId id="270" r:id="rId9"/>
    <p:sldId id="286" r:id="rId10"/>
    <p:sldId id="287" r:id="rId11"/>
  </p:sldIdLst>
  <p:sldSz cx="9144000" cy="5143500" type="screen16x9"/>
  <p:notesSz cx="6858000" cy="9144000"/>
  <p:embeddedFontLst>
    <p:embeddedFont>
      <p:font typeface="Catamaran" panose="020B0604020202020204" charset="0"/>
      <p:regular r:id="rId13"/>
      <p:bold r:id="rId14"/>
    </p:embeddedFont>
    <p:embeddedFont>
      <p:font typeface="Catamaran Light" panose="020B0604020202020204" charset="0"/>
      <p:regular r:id="rId15"/>
      <p:bold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6805A6-4288-E3C0-7300-B56DF58F3729}" v="73" dt="2024-09-11T21:05:08.157"/>
    <p1510:client id="{5FBEB675-4B17-834C-9F53-30D75592E7A6}" v="147" dt="2024-09-11T00:52:22.597"/>
    <p1510:client id="{6FDFED7E-C85C-E491-C092-05663FEF0ACF}" v="277" dt="2024-09-11T20:59:58.155"/>
    <p1510:client id="{CF4D6135-7576-9DBA-DAA5-645C6E33FF7E}" v="6" dt="2024-09-11T20:54:22.094"/>
    <p1510:client id="{D4E32818-9C02-C612-1540-4CF906EDA503}" v="514" dt="2024-09-11T20:06:07.682"/>
    <p1510:client id="{E54C4465-93AA-25DD-8989-7B463F467ADE}" v="2" dt="2024-09-11T20:52:06.584"/>
    <p1510:client id="{EE1C8C1F-21E9-9138-F03A-FD82154751D6}" v="39" dt="2024-09-11T21:54:02.346"/>
  </p1510:revLst>
</p1510:revInfo>
</file>

<file path=ppt/tableStyles.xml><?xml version="1.0" encoding="utf-8"?>
<a:tblStyleLst xmlns:a="http://schemas.openxmlformats.org/drawingml/2006/main" def="{F550C103-68DF-4907-8AEA-97B6DFA5E0B4}">
  <a:tblStyle styleId="{F550C103-68DF-4907-8AEA-97B6DFA5E0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38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629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838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463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3e13d9a7e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3e13d9a7e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3e13d9a7e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3e13d9a7e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639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3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8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 descr="High school teacher calling on student in classroom"/>
          <p:cNvPicPr preferRelativeResize="0"/>
          <p:nvPr/>
        </p:nvPicPr>
        <p:blipFill rotWithShape="1">
          <a:blip r:embed="rId3"/>
          <a:srcRect/>
          <a:stretch/>
        </p:blipFill>
        <p:spPr>
          <a:xfrm flipH="1">
            <a:off x="2218946" y="265415"/>
            <a:ext cx="6920695" cy="461267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698381" y="3497063"/>
            <a:ext cx="461133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lt1"/>
                </a:solidFill>
              </a:rPr>
              <a:t>Lucca Pagin Barbosa Rios e Nicole Carvalho Lisboa</a:t>
            </a:r>
            <a:endParaRPr lang="en-US">
              <a:solidFill>
                <a:schemeClr val="lt1"/>
              </a:solidFill>
            </a:endParaRPr>
          </a:p>
          <a:p>
            <a:pPr marL="0" indent="0"/>
            <a:endParaRPr lang="en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698381" y="1035897"/>
            <a:ext cx="4925063" cy="2456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300" b="0" err="1">
                <a:solidFill>
                  <a:schemeClr val="lt1"/>
                </a:solidFill>
              </a:rPr>
              <a:t>Chamada</a:t>
            </a:r>
            <a:r>
              <a:rPr lang="en" sz="3300" b="0">
                <a:solidFill>
                  <a:schemeClr val="lt1"/>
                </a:solidFill>
              </a:rPr>
              <a:t> de </a:t>
            </a:r>
            <a:r>
              <a:rPr lang="en" sz="3300" b="0" err="1">
                <a:solidFill>
                  <a:schemeClr val="lt1"/>
                </a:solidFill>
              </a:rPr>
              <a:t>Presença</a:t>
            </a:r>
            <a:r>
              <a:rPr lang="en" sz="3300" b="0">
                <a:solidFill>
                  <a:schemeClr val="lt1"/>
                </a:solidFill>
              </a:rPr>
              <a:t> </a:t>
            </a:r>
            <a:r>
              <a:rPr lang="en" sz="3300" b="0" err="1">
                <a:solidFill>
                  <a:schemeClr val="lt1"/>
                </a:solidFill>
              </a:rPr>
              <a:t>Automatizada</a:t>
            </a:r>
            <a:r>
              <a:rPr lang="en" sz="3300" b="0">
                <a:solidFill>
                  <a:schemeClr val="lt1"/>
                </a:solidFill>
              </a:rPr>
              <a:t> </a:t>
            </a:r>
            <a:r>
              <a:rPr lang="en" sz="3300" b="0" err="1">
                <a:solidFill>
                  <a:schemeClr val="lt1"/>
                </a:solidFill>
              </a:rPr>
              <a:t>Utilizando</a:t>
            </a:r>
            <a:r>
              <a:rPr lang="en" sz="3300" b="0">
                <a:solidFill>
                  <a:schemeClr val="lt1"/>
                </a:solidFill>
              </a:rPr>
              <a:t> </a:t>
            </a:r>
            <a:r>
              <a:rPr lang="en" sz="3300" b="0" err="1">
                <a:solidFill>
                  <a:schemeClr val="lt1"/>
                </a:solidFill>
              </a:rPr>
              <a:t>Reconhecimento</a:t>
            </a:r>
            <a:r>
              <a:rPr lang="en" sz="3300" b="0">
                <a:solidFill>
                  <a:schemeClr val="lt1"/>
                </a:solidFill>
              </a:rPr>
              <a:t> Facial e </a:t>
            </a:r>
            <a:r>
              <a:rPr lang="en" sz="3300" b="0" err="1">
                <a:solidFill>
                  <a:schemeClr val="lt1"/>
                </a:solidFill>
              </a:rPr>
              <a:t>Visão</a:t>
            </a:r>
            <a:r>
              <a:rPr lang="en" sz="3300" b="0">
                <a:solidFill>
                  <a:schemeClr val="lt1"/>
                </a:solidFill>
              </a:rPr>
              <a:t> Computacional</a:t>
            </a:r>
            <a:endParaRPr lang="en-US" sz="3300">
              <a:solidFill>
                <a:schemeClr val="lt1"/>
              </a:solidFill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ctrTitle" idx="6"/>
          </p:nvPr>
        </p:nvSpPr>
        <p:spPr>
          <a:xfrm rot="5400000">
            <a:off x="7166771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b="0" err="1"/>
              <a:t>Repositórios</a:t>
            </a:r>
          </a:p>
        </p:txBody>
      </p:sp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610084" y="861531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tx1"/>
                </a:solidFill>
              </a:rPr>
              <a:t>Face Recognition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60" name="Google Shape;260;p36"/>
          <p:cNvSpPr/>
          <p:nvPr/>
        </p:nvSpPr>
        <p:spPr>
          <a:xfrm>
            <a:off x="712262" y="38811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6"/>
          <p:cNvSpPr/>
          <p:nvPr/>
        </p:nvSpPr>
        <p:spPr>
          <a:xfrm>
            <a:off x="3909574" y="40645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6"/>
          <p:cNvGrpSpPr/>
          <p:nvPr/>
        </p:nvGrpSpPr>
        <p:grpSpPr>
          <a:xfrm>
            <a:off x="750512" y="442272"/>
            <a:ext cx="382519" cy="350682"/>
            <a:chOff x="2903337" y="4279032"/>
            <a:chExt cx="382519" cy="350682"/>
          </a:xfrm>
        </p:grpSpPr>
        <p:sp>
          <p:nvSpPr>
            <p:cNvPr id="267" name="Google Shape;267;p36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6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36"/>
          <p:cNvGrpSpPr/>
          <p:nvPr/>
        </p:nvGrpSpPr>
        <p:grpSpPr>
          <a:xfrm>
            <a:off x="3970539" y="484660"/>
            <a:ext cx="337069" cy="302593"/>
            <a:chOff x="3441065" y="4302505"/>
            <a:chExt cx="337069" cy="302593"/>
          </a:xfrm>
        </p:grpSpPr>
        <p:sp>
          <p:nvSpPr>
            <p:cNvPr id="291" name="Google Shape;291;p3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6"/>
          <p:cNvSpPr txBox="1">
            <a:spLocks noGrp="1"/>
          </p:cNvSpPr>
          <p:nvPr>
            <p:ph type="ctrTitle" idx="7"/>
          </p:nvPr>
        </p:nvSpPr>
        <p:spPr>
          <a:xfrm>
            <a:off x="3784229" y="1707379"/>
            <a:ext cx="1572380" cy="6601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tx1"/>
                </a:solidFill>
              </a:rPr>
              <a:t>Face based attendance system using python and </a:t>
            </a:r>
            <a:r>
              <a:rPr lang="en" err="1">
                <a:solidFill>
                  <a:schemeClr val="tx1"/>
                </a:solidFill>
              </a:rPr>
              <a:t>openCV</a:t>
            </a:r>
            <a:endParaRPr lang="en-US" err="1">
              <a:solidFill>
                <a:schemeClr val="tx1"/>
              </a:solidFill>
            </a:endParaRPr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ABABB990-2CB4-A7E1-C848-B3E446239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1" y="1606379"/>
            <a:ext cx="3208001" cy="3228203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C17EA545-41A5-94D4-0658-212F9DA09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38" y="1390134"/>
            <a:ext cx="2743146" cy="344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9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/>
              <a:t>TABELA DE CONTEÚDO</a:t>
            </a:r>
            <a:endParaRPr lang="en-US"/>
          </a:p>
        </p:txBody>
      </p:sp>
      <p:sp>
        <p:nvSpPr>
          <p:cNvPr id="142" name="Google Shape;142;p26"/>
          <p:cNvSpPr/>
          <p:nvPr/>
        </p:nvSpPr>
        <p:spPr>
          <a:xfrm rot="162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19716" y="231785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IMPLEMENTAÇÕES DE REFERÊNCIA</a:t>
            </a:r>
            <a:endParaRPr lang="en-US"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2" y="57078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r>
              <a:rPr lang="en"/>
              <a:t>INTRODUÇÃO</a:t>
            </a:r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5264" y="139681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TECNOLOGIAS UTILIZADAS</a:t>
            </a:r>
            <a:endParaRPr lang="en-US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7999" y="315467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REPOSITÓRIOS GIT</a:t>
            </a:r>
            <a:endParaRPr lang="en-US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b="0">
                <a:solidFill>
                  <a:schemeClr val="lt1"/>
                </a:solidFill>
              </a:rPr>
              <a:t>DESCRIÇÃO DO PROJETO</a:t>
            </a: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lt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21904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 descr="A collage of a group of people&#10;&#10;Description automatically generated"/>
          <p:cNvPicPr preferRelativeResize="0"/>
          <p:nvPr/>
        </p:nvPicPr>
        <p:blipFill rotWithShape="1">
          <a:blip r:embed="rId3"/>
          <a:srcRect l="29427" r="29427"/>
          <a:stretch/>
        </p:blipFill>
        <p:spPr>
          <a:xfrm>
            <a:off x="5776632" y="0"/>
            <a:ext cx="3367366" cy="513509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64492" y="111953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pt-BR" sz="1600">
                <a:solidFill>
                  <a:srgbClr val="000000"/>
                </a:solidFill>
                <a:latin typeface="Catamaran"/>
                <a:cs typeface="Catamaran"/>
              </a:rPr>
              <a:t>Utilizando técnicas de visão computacional e reconhecimento facial, o sistema procura automatizar e modernizar o sistema de chamada tradicional atualmente implementado por chamada manual ou lista de presença.</a:t>
            </a:r>
            <a:br>
              <a:rPr lang="pt-BR" sz="1600">
                <a:latin typeface="Catamaran"/>
                <a:cs typeface="Catamaran"/>
              </a:rPr>
            </a:br>
            <a:br>
              <a:rPr lang="pt-BR" sz="1600">
                <a:latin typeface="Catamaran"/>
                <a:cs typeface="Catamaran"/>
              </a:rPr>
            </a:br>
            <a:br>
              <a:rPr lang="pt-BR" sz="1600">
                <a:latin typeface="Catamaran"/>
                <a:cs typeface="Catamaran"/>
              </a:rPr>
            </a:br>
            <a:endParaRPr lang="pt-BR" sz="1600">
              <a:solidFill>
                <a:srgbClr val="000000"/>
              </a:solidFill>
              <a:latin typeface="Catamaran"/>
              <a:cs typeface="Catamaran"/>
            </a:endParaRPr>
          </a:p>
          <a:p>
            <a:pPr marL="0" indent="0" algn="ctr"/>
            <a:r>
              <a:rPr lang="pt-BR" sz="1600">
                <a:solidFill>
                  <a:srgbClr val="000000"/>
                </a:solidFill>
                <a:latin typeface="Catamaran"/>
                <a:cs typeface="Catamaran"/>
              </a:rPr>
              <a:t>O sistema busca ser intuitivo e fácil de usar, tanto para alunos quanto para professores, proporcionando um ambiente de aprendizado mais moderno e eficiente.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pt-BR" sz="2400">
              <a:latin typeface="Catamaran"/>
              <a:cs typeface="Catamaran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3E6208-F93C-0B3F-B4BC-58201295F083}"/>
              </a:ext>
            </a:extLst>
          </p:cNvPr>
          <p:cNvSpPr txBox="1"/>
          <p:nvPr/>
        </p:nvSpPr>
        <p:spPr>
          <a:xfrm>
            <a:off x="2872628" y="796738"/>
            <a:ext cx="2743200" cy="30162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>
              <a:latin typeface="Catamaran"/>
              <a:cs typeface="Catamaran"/>
            </a:endParaRPr>
          </a:p>
          <a:p>
            <a:endParaRPr lang="pt-BR" sz="1600">
              <a:latin typeface="Catamaran"/>
              <a:cs typeface="Catamaran"/>
            </a:endParaRPr>
          </a:p>
          <a:p>
            <a:endParaRPr lang="pt-BR" sz="1600">
              <a:latin typeface="Catamaran"/>
              <a:cs typeface="Catamaran"/>
            </a:endParaRPr>
          </a:p>
          <a:p>
            <a:endParaRPr lang="pt-BR" sz="1600">
              <a:latin typeface="Catamaran"/>
              <a:cs typeface="Catamaran"/>
            </a:endParaRPr>
          </a:p>
          <a:p>
            <a:pPr algn="ctr"/>
            <a:r>
              <a:rPr lang="pt-BR" sz="1600">
                <a:latin typeface="Catamaran"/>
                <a:cs typeface="Catamaran"/>
              </a:rPr>
              <a:t>O projeto usa captura de imagens em tempo real por câmeras estrategicamente posicionadas para identificar os alunos presentes em sala de aula e registrar suas presenças em um banco de dados.​</a:t>
            </a:r>
            <a:endParaRPr lang="pt-BR">
              <a:latin typeface="Catamaran"/>
              <a:cs typeface="Catamar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b="0">
                <a:solidFill>
                  <a:schemeClr val="lt1"/>
                </a:solidFill>
              </a:rPr>
              <a:t>TECNOLOGIAS UTILIZADAS</a:t>
            </a: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3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subTitle" idx="3"/>
          </p:nvPr>
        </p:nvSpPr>
        <p:spPr>
          <a:xfrm>
            <a:off x="4213664" y="1116687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sz="1200">
                <a:solidFill>
                  <a:srgbClr val="000000"/>
                </a:solidFill>
                <a:latin typeface="Times New Roman"/>
                <a:cs typeface="Times New Roman"/>
              </a:rPr>
              <a:t>processar as imagens capturadas, extrair características faciais e realizar o pré-processamento necessário para o reconhecimento facial</a:t>
            </a:r>
            <a:r>
              <a:rPr lang="en">
                <a:solidFill>
                  <a:schemeClr val="lt1"/>
                </a:solidFill>
              </a:rPr>
              <a:t> planet in our Solar System. It’s the fourth-brightest object in the sky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p28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</a:t>
            </a:r>
            <a:endParaRPr lang="pt-BR"/>
          </a:p>
        </p:txBody>
      </p:sp>
      <p:sp>
        <p:nvSpPr>
          <p:cNvPr id="173" name="Google Shape;173;p28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8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>
              <a:latin typeface="WordVisi_MSFontService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0" y="2662279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547840" y="1119635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foi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escolhida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pela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sua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alta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gama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de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bibliotecas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para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processamento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de imagens e pela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disponibilidade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de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projetos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similares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que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fazem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uso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da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linguagem</a:t>
            </a:r>
            <a:endParaRPr lang="pt-BR" err="1">
              <a:latin typeface="Catamaran"/>
              <a:cs typeface="Catamaran"/>
            </a:endParaRPr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5"/>
          </p:nvPr>
        </p:nvSpPr>
        <p:spPr>
          <a:xfrm>
            <a:off x="551673" y="3503129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A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biblioteca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será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utilizada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para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comparar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os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embeddings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faciais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extraídos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das imagens com um banco de dados de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rostos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dos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alunos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,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identificando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os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alunos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presentes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.</a:t>
            </a:r>
            <a:endParaRPr lang="pt-BR">
              <a:latin typeface="Catamaran"/>
              <a:cs typeface="Catamaran"/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4213664" y="522657"/>
            <a:ext cx="2697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cs typeface="Times New Roman"/>
              </a:rPr>
              <a:t>OPENCV</a:t>
            </a:r>
            <a:endParaRPr lang="en">
              <a:solidFill>
                <a:schemeClr val="lt1"/>
              </a:solidFill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 idx="4"/>
          </p:nvPr>
        </p:nvSpPr>
        <p:spPr>
          <a:xfrm>
            <a:off x="551672" y="3021111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lt1"/>
                </a:solidFill>
                <a:cs typeface="Times New Roman"/>
              </a:rPr>
              <a:t>FACE RECOGNITION</a:t>
            </a:r>
            <a:endParaRPr lang="pt-BR"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547831" y="522657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ctrTitle" idx="7"/>
          </p:nvPr>
        </p:nvSpPr>
        <p:spPr>
          <a:xfrm>
            <a:off x="4173559" y="3021118"/>
            <a:ext cx="25860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BANCO DE DADOS</a:t>
            </a:r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8"/>
          </p:nvPr>
        </p:nvSpPr>
        <p:spPr>
          <a:xfrm>
            <a:off x="4173559" y="3503129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armazenar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os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rostos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dos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alunos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e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seus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registros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de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presença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. O banco de dados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também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pode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armazenar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informações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sobre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os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alunos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,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como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nome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,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matrícula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e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foto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,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além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dos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registros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de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presença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. </a:t>
            </a:r>
            <a:endParaRPr lang="pt-BR">
              <a:latin typeface="Catamaran"/>
              <a:cs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cs typeface="Catamaran"/>
            </a:endParaRPr>
          </a:p>
        </p:txBody>
      </p:sp>
      <p:sp>
        <p:nvSpPr>
          <p:cNvPr id="3" name="Google Shape;177;p28">
            <a:extLst>
              <a:ext uri="{FF2B5EF4-FFF2-40B4-BE49-F238E27FC236}">
                <a16:creationId xmlns:a16="http://schemas.microsoft.com/office/drawing/2014/main" id="{91521C42-4B70-F4ED-AE11-D37F94D6EC2F}"/>
              </a:ext>
            </a:extLst>
          </p:cNvPr>
          <p:cNvSpPr txBox="1">
            <a:spLocks/>
          </p:cNvSpPr>
          <p:nvPr/>
        </p:nvSpPr>
        <p:spPr>
          <a:xfrm>
            <a:off x="4169346" y="1121640"/>
            <a:ext cx="24807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realizar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o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pré-processamento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necessário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para o </a:t>
            </a:r>
            <a:r>
              <a:rPr lang="en" sz="1200" err="1">
                <a:solidFill>
                  <a:srgbClr val="000000"/>
                </a:solidFill>
                <a:latin typeface="Catamaran"/>
                <a:cs typeface="Catamaran"/>
              </a:rPr>
              <a:t>reconhecimento</a:t>
            </a:r>
            <a:r>
              <a:rPr lang="en" sz="1200">
                <a:solidFill>
                  <a:srgbClr val="000000"/>
                </a:solidFill>
                <a:latin typeface="Catamaran"/>
                <a:cs typeface="Catamaran"/>
              </a:rPr>
              <a:t> facial</a:t>
            </a:r>
          </a:p>
          <a:p>
            <a:pPr marL="0" indent="0"/>
            <a:endParaRPr lang="en" sz="1200">
              <a:solidFill>
                <a:srgbClr val="000000"/>
              </a:solidFill>
              <a:latin typeface="Catamaran"/>
              <a:cs typeface="Catamar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42578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b="0">
                <a:solidFill>
                  <a:schemeClr val="lt1"/>
                </a:solidFill>
              </a:rPr>
              <a:t>IMPLEMENTAÇÕES DE REFERÊNCIA </a:t>
            </a:r>
            <a:endParaRPr lang="en-US" sz="2800">
              <a:solidFill>
                <a:schemeClr val="lt1"/>
              </a:solidFill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89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/>
          <p:nvPr/>
        </p:nvSpPr>
        <p:spPr>
          <a:xfrm>
            <a:off x="720000" y="1976981"/>
            <a:ext cx="3135900" cy="116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8"/>
          <p:cNvSpPr/>
          <p:nvPr/>
        </p:nvSpPr>
        <p:spPr>
          <a:xfrm>
            <a:off x="3511625" y="802226"/>
            <a:ext cx="4154739" cy="77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0" err="1"/>
              <a:t>Projetos</a:t>
            </a:r>
            <a:r>
              <a:rPr lang="en" b="0"/>
              <a:t> </a:t>
            </a:r>
            <a:r>
              <a:rPr lang="en" b="0" err="1"/>
              <a:t>Referências</a:t>
            </a:r>
            <a:endParaRPr lang="en-US" b="0"/>
          </a:p>
        </p:txBody>
      </p:sp>
      <p:sp>
        <p:nvSpPr>
          <p:cNvPr id="340" name="Google Shape;340;p38"/>
          <p:cNvSpPr txBox="1">
            <a:spLocks noGrp="1"/>
          </p:cNvSpPr>
          <p:nvPr>
            <p:ph type="ctrTitle"/>
          </p:nvPr>
        </p:nvSpPr>
        <p:spPr>
          <a:xfrm>
            <a:off x="3992423" y="805272"/>
            <a:ext cx="2987686" cy="777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400" b="0">
                <a:solidFill>
                  <a:schemeClr val="lt1"/>
                </a:solidFill>
                <a:cs typeface="Catamaran Light"/>
                <a:sym typeface="Catamaran Light"/>
              </a:rPr>
              <a:t>Building a Facial Recognition Attendance System in 30 days - Yasser El-Sayed</a:t>
            </a:r>
            <a:endParaRPr lang="en-US">
              <a:solidFill>
                <a:schemeClr val="lt1"/>
              </a:solidFill>
              <a:cs typeface="Catamaran Light"/>
            </a:endParaRPr>
          </a:p>
          <a:p>
            <a:pPr algn="ctr"/>
            <a:endParaRPr lang="en" sz="1400" b="0">
              <a:solidFill>
                <a:schemeClr val="lt1"/>
              </a:solidFill>
              <a:ea typeface="Catamaran Light"/>
              <a:cs typeface="Catamaran Light"/>
            </a:endParaRPr>
          </a:p>
        </p:txBody>
      </p:sp>
      <p:sp>
        <p:nvSpPr>
          <p:cNvPr id="341" name="Google Shape;341;p38"/>
          <p:cNvSpPr txBox="1">
            <a:spLocks noGrp="1"/>
          </p:cNvSpPr>
          <p:nvPr>
            <p:ph type="ctrTitle"/>
          </p:nvPr>
        </p:nvSpPr>
        <p:spPr>
          <a:xfrm>
            <a:off x="847325" y="2195478"/>
            <a:ext cx="2532027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 b="0" err="1">
                <a:solidFill>
                  <a:schemeClr val="lt1"/>
                </a:solidFill>
              </a:rPr>
              <a:t>Substituir</a:t>
            </a:r>
            <a:r>
              <a:rPr lang="en" sz="1100" b="0">
                <a:solidFill>
                  <a:schemeClr val="lt1"/>
                </a:solidFill>
              </a:rPr>
              <a:t> </a:t>
            </a:r>
            <a:r>
              <a:rPr lang="en" sz="1100" b="0" err="1">
                <a:solidFill>
                  <a:schemeClr val="lt1"/>
                </a:solidFill>
              </a:rPr>
              <a:t>métodos</a:t>
            </a:r>
            <a:r>
              <a:rPr lang="en" sz="1100" b="0">
                <a:solidFill>
                  <a:schemeClr val="lt1"/>
                </a:solidFill>
              </a:rPr>
              <a:t> </a:t>
            </a:r>
            <a:r>
              <a:rPr lang="en" sz="1100" b="0" err="1">
                <a:solidFill>
                  <a:schemeClr val="lt1"/>
                </a:solidFill>
              </a:rPr>
              <a:t>tradicionais</a:t>
            </a:r>
            <a:r>
              <a:rPr lang="en" sz="1100" b="0">
                <a:solidFill>
                  <a:schemeClr val="lt1"/>
                </a:solidFill>
              </a:rPr>
              <a:t> de </a:t>
            </a:r>
            <a:r>
              <a:rPr lang="en" sz="1100" b="0" err="1">
                <a:solidFill>
                  <a:schemeClr val="lt1"/>
                </a:solidFill>
              </a:rPr>
              <a:t>presença</a:t>
            </a:r>
            <a:r>
              <a:rPr lang="en" sz="1100" b="0">
                <a:solidFill>
                  <a:schemeClr val="lt1"/>
                </a:solidFill>
              </a:rPr>
              <a:t> com um </a:t>
            </a:r>
            <a:r>
              <a:rPr lang="en" sz="1100" b="0" err="1">
                <a:solidFill>
                  <a:schemeClr val="lt1"/>
                </a:solidFill>
              </a:rPr>
              <a:t>sistema</a:t>
            </a:r>
            <a:r>
              <a:rPr lang="en" sz="1100" b="0">
                <a:solidFill>
                  <a:schemeClr val="lt1"/>
                </a:solidFill>
              </a:rPr>
              <a:t> de </a:t>
            </a:r>
            <a:r>
              <a:rPr lang="en" sz="1100" b="0" err="1">
                <a:solidFill>
                  <a:schemeClr val="lt1"/>
                </a:solidFill>
              </a:rPr>
              <a:t>reconhecimento</a:t>
            </a:r>
            <a:r>
              <a:rPr lang="en" sz="1100" b="0">
                <a:solidFill>
                  <a:schemeClr val="lt1"/>
                </a:solidFill>
              </a:rPr>
              <a:t> facial para </a:t>
            </a:r>
            <a:r>
              <a:rPr lang="en" sz="1100" b="0" err="1">
                <a:solidFill>
                  <a:schemeClr val="lt1"/>
                </a:solidFill>
              </a:rPr>
              <a:t>escolas</a:t>
            </a:r>
            <a:r>
              <a:rPr lang="en" sz="1100" b="0">
                <a:solidFill>
                  <a:schemeClr val="lt1"/>
                </a:solidFill>
              </a:rPr>
              <a:t> e </a:t>
            </a:r>
            <a:r>
              <a:rPr lang="en" sz="1100" b="0" err="1">
                <a:solidFill>
                  <a:schemeClr val="lt1"/>
                </a:solidFill>
              </a:rPr>
              <a:t>instituições</a:t>
            </a:r>
            <a:r>
              <a:rPr lang="en" sz="1100" b="0">
                <a:solidFill>
                  <a:schemeClr val="lt1"/>
                </a:solidFill>
              </a:rPr>
              <a:t>.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3511625" y="2184150"/>
            <a:ext cx="4154739" cy="7752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8"/>
          <p:cNvSpPr txBox="1">
            <a:spLocks noGrp="1"/>
          </p:cNvSpPr>
          <p:nvPr>
            <p:ph type="ctrTitle"/>
          </p:nvPr>
        </p:nvSpPr>
        <p:spPr>
          <a:xfrm>
            <a:off x="3992423" y="2187196"/>
            <a:ext cx="2987686" cy="777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400" b="0">
                <a:cs typeface="Catamaran Light"/>
                <a:sym typeface="Catamaran Light"/>
              </a:rPr>
              <a:t>Roll Call Tracking System for Education Sectors Using Face Recognition System (IEEE Explore)</a:t>
            </a:r>
            <a:endParaRPr lang="en-US">
              <a:sym typeface="Catamaran Light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1400" b="0">
              <a:latin typeface="Catamaran Light"/>
              <a:ea typeface="Catamaran Light"/>
              <a:cs typeface="Catamaran Light"/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3511625" y="3550150"/>
            <a:ext cx="4154739" cy="77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8"/>
          <p:cNvSpPr txBox="1">
            <a:spLocks noGrp="1"/>
          </p:cNvSpPr>
          <p:nvPr>
            <p:ph type="ctrTitle"/>
          </p:nvPr>
        </p:nvSpPr>
        <p:spPr>
          <a:xfrm>
            <a:off x="3992423" y="3553196"/>
            <a:ext cx="2987686" cy="777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400" b="0">
                <a:solidFill>
                  <a:schemeClr val="lt1"/>
                </a:solidFill>
                <a:cs typeface="Catamaran Light"/>
                <a:sym typeface="Catamaran Light"/>
              </a:rPr>
              <a:t>Classroom Roll Call System Based on Face Detection Technology (IEEE Explore)</a:t>
            </a:r>
            <a:endParaRPr lang="en-US">
              <a:solidFill>
                <a:schemeClr val="lt1"/>
              </a:solidFill>
              <a:sym typeface="Catamaran Light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1400" b="0">
              <a:solidFill>
                <a:schemeClr val="lt1"/>
              </a:solidFill>
              <a:latin typeface="Catamaran Light"/>
              <a:ea typeface="Catamaran Light"/>
              <a:cs typeface="Catamaran Light"/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720000" y="603850"/>
            <a:ext cx="3135900" cy="11679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ctrTitle"/>
          </p:nvPr>
        </p:nvSpPr>
        <p:spPr>
          <a:xfrm>
            <a:off x="847325" y="829503"/>
            <a:ext cx="2532027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 b="0" err="1">
                <a:solidFill>
                  <a:schemeClr val="lt1"/>
                </a:solidFill>
              </a:rPr>
              <a:t>Substituir</a:t>
            </a:r>
            <a:r>
              <a:rPr lang="en" sz="1100" b="0">
                <a:solidFill>
                  <a:schemeClr val="lt1"/>
                </a:solidFill>
              </a:rPr>
              <a:t> um </a:t>
            </a:r>
            <a:r>
              <a:rPr lang="en" sz="1100" b="0" err="1">
                <a:solidFill>
                  <a:schemeClr val="lt1"/>
                </a:solidFill>
              </a:rPr>
              <a:t>sistema</a:t>
            </a:r>
            <a:r>
              <a:rPr lang="en" sz="1100" b="0">
                <a:solidFill>
                  <a:schemeClr val="lt1"/>
                </a:solidFill>
              </a:rPr>
              <a:t> de </a:t>
            </a:r>
            <a:r>
              <a:rPr lang="en" sz="1100" b="0" err="1">
                <a:solidFill>
                  <a:schemeClr val="lt1"/>
                </a:solidFill>
              </a:rPr>
              <a:t>impressão</a:t>
            </a:r>
            <a:r>
              <a:rPr lang="en" sz="1100" b="0">
                <a:solidFill>
                  <a:schemeClr val="lt1"/>
                </a:solidFill>
              </a:rPr>
              <a:t> digital </a:t>
            </a:r>
            <a:r>
              <a:rPr lang="en" sz="1100" b="0" err="1">
                <a:solidFill>
                  <a:schemeClr val="lt1"/>
                </a:solidFill>
              </a:rPr>
              <a:t>por</a:t>
            </a:r>
            <a:r>
              <a:rPr lang="en" sz="1100" b="0">
                <a:solidFill>
                  <a:schemeClr val="lt1"/>
                </a:solidFill>
              </a:rPr>
              <a:t> </a:t>
            </a:r>
            <a:r>
              <a:rPr lang="en" sz="1100" b="0" err="1">
                <a:solidFill>
                  <a:schemeClr val="lt1"/>
                </a:solidFill>
              </a:rPr>
              <a:t>reconhecimento</a:t>
            </a:r>
            <a:r>
              <a:rPr lang="en" sz="1100" b="0">
                <a:solidFill>
                  <a:schemeClr val="lt1"/>
                </a:solidFill>
              </a:rPr>
              <a:t> facial para um </a:t>
            </a:r>
            <a:r>
              <a:rPr lang="en" sz="1100" b="0" err="1">
                <a:solidFill>
                  <a:schemeClr val="lt1"/>
                </a:solidFill>
              </a:rPr>
              <a:t>cliente</a:t>
            </a:r>
            <a:r>
              <a:rPr lang="en" sz="1100" b="0">
                <a:solidFill>
                  <a:schemeClr val="lt1"/>
                </a:solidFill>
              </a:rPr>
              <a:t> de </a:t>
            </a:r>
            <a:r>
              <a:rPr lang="en" sz="1100" b="0" err="1">
                <a:solidFill>
                  <a:schemeClr val="lt1"/>
                </a:solidFill>
              </a:rPr>
              <a:t>grande</a:t>
            </a:r>
            <a:r>
              <a:rPr lang="en" sz="1100" b="0">
                <a:solidFill>
                  <a:schemeClr val="lt1"/>
                </a:solidFill>
              </a:rPr>
              <a:t> </a:t>
            </a:r>
            <a:r>
              <a:rPr lang="en" sz="1100" b="0" err="1">
                <a:solidFill>
                  <a:schemeClr val="lt1"/>
                </a:solidFill>
              </a:rPr>
              <a:t>porte</a:t>
            </a:r>
            <a:r>
              <a:rPr lang="en" sz="1100" b="0">
                <a:solidFill>
                  <a:schemeClr val="lt1"/>
                </a:solidFill>
              </a:rPr>
              <a:t>.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348" name="Google Shape;348;p38"/>
          <p:cNvSpPr/>
          <p:nvPr/>
        </p:nvSpPr>
        <p:spPr>
          <a:xfrm>
            <a:off x="720000" y="3350112"/>
            <a:ext cx="3135900" cy="11679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ctrTitle"/>
          </p:nvPr>
        </p:nvSpPr>
        <p:spPr>
          <a:xfrm>
            <a:off x="847325" y="3561453"/>
            <a:ext cx="2532027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 b="0" err="1">
                <a:solidFill>
                  <a:schemeClr val="lt1"/>
                </a:solidFill>
              </a:rPr>
              <a:t>Automatizar</a:t>
            </a:r>
            <a:r>
              <a:rPr lang="en" sz="1100" b="0">
                <a:solidFill>
                  <a:schemeClr val="lt1"/>
                </a:solidFill>
              </a:rPr>
              <a:t> a </a:t>
            </a:r>
            <a:r>
              <a:rPr lang="en" sz="1100" b="0" err="1">
                <a:solidFill>
                  <a:schemeClr val="lt1"/>
                </a:solidFill>
              </a:rPr>
              <a:t>chamada</a:t>
            </a:r>
            <a:r>
              <a:rPr lang="en" sz="1100" b="0">
                <a:solidFill>
                  <a:schemeClr val="lt1"/>
                </a:solidFill>
              </a:rPr>
              <a:t> de presença em sala de aula </a:t>
            </a:r>
            <a:r>
              <a:rPr lang="en" sz="1100" b="0" err="1">
                <a:solidFill>
                  <a:schemeClr val="lt1"/>
                </a:solidFill>
              </a:rPr>
              <a:t>utilizando</a:t>
            </a:r>
            <a:r>
              <a:rPr lang="en" sz="1100" b="0">
                <a:solidFill>
                  <a:schemeClr val="lt1"/>
                </a:solidFill>
              </a:rPr>
              <a:t> </a:t>
            </a:r>
            <a:r>
              <a:rPr lang="en" sz="1100" b="0" err="1">
                <a:solidFill>
                  <a:schemeClr val="lt1"/>
                </a:solidFill>
              </a:rPr>
              <a:t>reconhecimento</a:t>
            </a:r>
            <a:r>
              <a:rPr lang="en" sz="1100" b="0">
                <a:solidFill>
                  <a:schemeClr val="lt1"/>
                </a:solidFill>
              </a:rPr>
              <a:t> facial.</a:t>
            </a:r>
            <a:endParaRPr lang="en-US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/>
          <p:nvPr/>
        </p:nvSpPr>
        <p:spPr>
          <a:xfrm>
            <a:off x="496756" y="760812"/>
            <a:ext cx="2373980" cy="83317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39" name="Google Shape;339;p38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0" err="1"/>
              <a:t>Projetos</a:t>
            </a:r>
            <a:r>
              <a:rPr lang="en" b="0"/>
              <a:t> </a:t>
            </a:r>
            <a:r>
              <a:rPr lang="en" b="0" err="1"/>
              <a:t>Referências</a:t>
            </a:r>
            <a:endParaRPr lang="en-US" b="0"/>
          </a:p>
        </p:txBody>
      </p:sp>
      <p:sp>
        <p:nvSpPr>
          <p:cNvPr id="340" name="Google Shape;340;p38"/>
          <p:cNvSpPr txBox="1">
            <a:spLocks noGrp="1"/>
          </p:cNvSpPr>
          <p:nvPr>
            <p:ph type="ctrTitle"/>
          </p:nvPr>
        </p:nvSpPr>
        <p:spPr>
          <a:xfrm>
            <a:off x="977554" y="763858"/>
            <a:ext cx="1703884" cy="835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 b="0">
                <a:solidFill>
                  <a:schemeClr val="lt1"/>
                </a:solidFill>
                <a:cs typeface="Catamaran Light"/>
                <a:sym typeface="Catamaran Light"/>
              </a:rPr>
              <a:t>Building a Facial Recognition Attendance System in 30 days</a:t>
            </a:r>
            <a:endParaRPr lang="en" sz="1100" b="0">
              <a:solidFill>
                <a:schemeClr val="lt1"/>
              </a:solidFill>
              <a:ea typeface="Catamaran Light"/>
              <a:cs typeface="Catamaran Light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496756" y="2142736"/>
            <a:ext cx="2373980" cy="833179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43" name="Google Shape;343;p38"/>
          <p:cNvSpPr txBox="1">
            <a:spLocks noGrp="1"/>
          </p:cNvSpPr>
          <p:nvPr>
            <p:ph type="ctrTitle"/>
          </p:nvPr>
        </p:nvSpPr>
        <p:spPr>
          <a:xfrm>
            <a:off x="977554" y="2145782"/>
            <a:ext cx="1703884" cy="835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 b="0">
                <a:cs typeface="Catamaran Light"/>
                <a:sym typeface="Catamaran Light"/>
              </a:rPr>
              <a:t>Roll Call Tracking System for Education Sectors Using Face Recognition System</a:t>
            </a:r>
            <a:endParaRPr lang="en" sz="1100" b="0">
              <a:ea typeface="Catamaran Light"/>
              <a:cs typeface="Catamaran Light"/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496756" y="3508736"/>
            <a:ext cx="2373980" cy="83317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45" name="Google Shape;345;p38"/>
          <p:cNvSpPr txBox="1">
            <a:spLocks noGrp="1"/>
          </p:cNvSpPr>
          <p:nvPr>
            <p:ph type="ctrTitle"/>
          </p:nvPr>
        </p:nvSpPr>
        <p:spPr>
          <a:xfrm>
            <a:off x="977554" y="3511782"/>
            <a:ext cx="1703884" cy="835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100" b="0">
                <a:solidFill>
                  <a:schemeClr val="lt1"/>
                </a:solidFill>
                <a:cs typeface="Catamaran Light"/>
                <a:sym typeface="Catamaran Light"/>
              </a:rPr>
              <a:t>Classroom Roll Call System Based on Face Detection Technology</a:t>
            </a:r>
            <a:endParaRPr lang="en-US" sz="1800">
              <a:solidFill>
                <a:schemeClr val="lt1"/>
              </a:solidFill>
              <a:ea typeface="Catamaran Light"/>
              <a:cs typeface="Catamaran Ligh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E4736BB-1577-AA62-816D-CBB1949F33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52578A-6612-0D29-2F75-BE6F903B244B}"/>
              </a:ext>
            </a:extLst>
          </p:cNvPr>
          <p:cNvSpPr txBox="1"/>
          <p:nvPr/>
        </p:nvSpPr>
        <p:spPr>
          <a:xfrm>
            <a:off x="3049930" y="743179"/>
            <a:ext cx="3899277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100">
                <a:latin typeface="Catamaran"/>
              </a:rPr>
              <a:t>Face Recognition API</a:t>
            </a:r>
            <a:endParaRPr lang="en-US">
              <a:latin typeface="Catamaran"/>
            </a:endParaRPr>
          </a:p>
          <a:p>
            <a:pPr marL="171450" indent="-171450">
              <a:buChar char="•"/>
            </a:pPr>
            <a:r>
              <a:rPr lang="en-US" sz="1100">
                <a:latin typeface="Catamaran"/>
              </a:rPr>
              <a:t>Dashboard: </a:t>
            </a:r>
            <a:r>
              <a:rPr lang="en-US" sz="1100" err="1">
                <a:latin typeface="Catamaran"/>
              </a:rPr>
              <a:t>Desenvolvido</a:t>
            </a:r>
            <a:r>
              <a:rPr lang="en-US" sz="1100">
                <a:latin typeface="Catamaran"/>
              </a:rPr>
              <a:t> com ReactJS e API WebSocket </a:t>
            </a:r>
            <a:r>
              <a:rPr lang="en-US" sz="1100" err="1">
                <a:latin typeface="Catamaran"/>
              </a:rPr>
              <a:t>gerenciada</a:t>
            </a:r>
            <a:r>
              <a:rPr lang="en-US" sz="1100">
                <a:latin typeface="Catamaran"/>
              </a:rPr>
              <a:t> </a:t>
            </a:r>
            <a:r>
              <a:rPr lang="en-US" sz="1100" err="1">
                <a:latin typeface="Catamaran"/>
              </a:rPr>
              <a:t>por</a:t>
            </a:r>
            <a:r>
              <a:rPr lang="en-US" sz="1100">
                <a:latin typeface="Catamaran"/>
              </a:rPr>
              <a:t> Django Channels.</a:t>
            </a:r>
          </a:p>
          <a:p>
            <a:pPr marL="171450" indent="-171450">
              <a:buChar char="•"/>
            </a:pPr>
            <a:r>
              <a:rPr lang="en-US" sz="1100" err="1">
                <a:latin typeface="Catamaran"/>
              </a:rPr>
              <a:t>Aplicativo</a:t>
            </a:r>
            <a:r>
              <a:rPr lang="en-US" sz="1100">
                <a:latin typeface="Catamaran"/>
              </a:rPr>
              <a:t> </a:t>
            </a:r>
            <a:r>
              <a:rPr lang="en-US" sz="1100" err="1">
                <a:latin typeface="Catamaran"/>
              </a:rPr>
              <a:t>Móvel</a:t>
            </a:r>
            <a:r>
              <a:rPr lang="en-US" sz="1100">
                <a:latin typeface="Catamaran"/>
              </a:rPr>
              <a:t>: Criado </a:t>
            </a:r>
            <a:r>
              <a:rPr lang="en-US" sz="1100" err="1">
                <a:latin typeface="Catamaran"/>
              </a:rPr>
              <a:t>em</a:t>
            </a:r>
            <a:r>
              <a:rPr lang="en-US" sz="1100">
                <a:latin typeface="Catamaran"/>
              </a:rPr>
              <a:t> </a:t>
            </a:r>
            <a:r>
              <a:rPr lang="en-US" sz="1100" err="1">
                <a:latin typeface="Catamaran"/>
              </a:rPr>
              <a:t>ReactNative</a:t>
            </a:r>
            <a:r>
              <a:rPr lang="en-US" sz="1100">
                <a:latin typeface="Catamaran"/>
              </a:rPr>
              <a:t> para </a:t>
            </a:r>
            <a:r>
              <a:rPr lang="en-US" sz="1100" err="1">
                <a:latin typeface="Catamaran"/>
              </a:rPr>
              <a:t>captura</a:t>
            </a:r>
            <a:r>
              <a:rPr lang="en-US" sz="1100">
                <a:latin typeface="Catamaran"/>
              </a:rPr>
              <a:t> e </a:t>
            </a:r>
            <a:r>
              <a:rPr lang="en-US" sz="1100" err="1">
                <a:latin typeface="Catamaran"/>
              </a:rPr>
              <a:t>registro</a:t>
            </a:r>
            <a:r>
              <a:rPr lang="en-US" sz="1100">
                <a:latin typeface="Catamaran"/>
              </a:rPr>
              <a:t> de imagens </a:t>
            </a:r>
            <a:r>
              <a:rPr lang="en-US" sz="1100" err="1">
                <a:latin typeface="Catamaran"/>
              </a:rPr>
              <a:t>faciais</a:t>
            </a:r>
            <a:r>
              <a:rPr lang="en-US" sz="1100">
                <a:latin typeface="Catamaran"/>
              </a:rPr>
              <a:t> e </a:t>
            </a:r>
            <a:r>
              <a:rPr lang="en-US" sz="1100" err="1">
                <a:latin typeface="Catamaran"/>
              </a:rPr>
              <a:t>eventos</a:t>
            </a:r>
            <a:r>
              <a:rPr lang="en-US" sz="1100">
                <a:latin typeface="Catamaran"/>
              </a:rPr>
              <a:t> de check-in/check-out.</a:t>
            </a:r>
          </a:p>
          <a:p>
            <a:pPr marL="171450" indent="-171450">
              <a:buChar char="•"/>
            </a:pPr>
            <a:endParaRPr lang="en-US" sz="1100">
              <a:latin typeface="Catamar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D5EF7B-79C5-9720-2C2C-84FCF635C737}"/>
              </a:ext>
            </a:extLst>
          </p:cNvPr>
          <p:cNvSpPr txBox="1"/>
          <p:nvPr/>
        </p:nvSpPr>
        <p:spPr>
          <a:xfrm>
            <a:off x="3049930" y="2141037"/>
            <a:ext cx="3899277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100" err="1">
                <a:latin typeface="Catamaran"/>
                <a:cs typeface="Catamaran"/>
              </a:rPr>
              <a:t>Aquisição</a:t>
            </a:r>
            <a:r>
              <a:rPr lang="en-US" sz="1100">
                <a:latin typeface="Catamaran"/>
                <a:cs typeface="Catamaran"/>
              </a:rPr>
              <a:t> e </a:t>
            </a:r>
            <a:r>
              <a:rPr lang="en-US" sz="1100" err="1">
                <a:latin typeface="Catamaran"/>
                <a:cs typeface="Catamaran"/>
              </a:rPr>
              <a:t>Preparação</a:t>
            </a:r>
            <a:r>
              <a:rPr lang="en-US" sz="1100">
                <a:latin typeface="Catamaran"/>
                <a:cs typeface="Catamaran"/>
              </a:rPr>
              <a:t> de Dados</a:t>
            </a:r>
            <a:endParaRPr lang="en-US">
              <a:latin typeface="Catamaran"/>
              <a:cs typeface="Catamaran"/>
            </a:endParaRPr>
          </a:p>
          <a:p>
            <a:pPr marL="171450" indent="-171450">
              <a:buChar char="•"/>
            </a:pPr>
            <a:r>
              <a:rPr lang="en-US" sz="1100" err="1">
                <a:latin typeface="Catamaran"/>
                <a:cs typeface="Catamaran"/>
              </a:rPr>
              <a:t>Detecção</a:t>
            </a:r>
            <a:r>
              <a:rPr lang="en-US" sz="1100">
                <a:latin typeface="Catamaran"/>
                <a:cs typeface="Catamaran"/>
              </a:rPr>
              <a:t> e </a:t>
            </a:r>
            <a:r>
              <a:rPr lang="en-US" sz="1100" err="1">
                <a:latin typeface="Catamaran"/>
                <a:cs typeface="Catamaran"/>
              </a:rPr>
              <a:t>Alinhamento</a:t>
            </a:r>
            <a:r>
              <a:rPr lang="en-US" sz="1100">
                <a:latin typeface="Catamaran"/>
                <a:cs typeface="Catamaran"/>
              </a:rPr>
              <a:t> Facial: </a:t>
            </a:r>
            <a:r>
              <a:rPr lang="en-US" sz="1100" err="1">
                <a:latin typeface="Catamaran"/>
                <a:cs typeface="Catamaran"/>
              </a:rPr>
              <a:t>Utilização</a:t>
            </a:r>
            <a:r>
              <a:rPr lang="en-US" sz="1100">
                <a:latin typeface="Catamaran"/>
                <a:cs typeface="Catamaran"/>
              </a:rPr>
              <a:t> de </a:t>
            </a:r>
            <a:r>
              <a:rPr lang="en-US" sz="1100" err="1">
                <a:latin typeface="Catamaran"/>
                <a:cs typeface="Catamaran"/>
              </a:rPr>
              <a:t>algoritmos</a:t>
            </a:r>
            <a:r>
              <a:rPr lang="en-US" sz="1100">
                <a:latin typeface="Catamaran"/>
                <a:cs typeface="Catamaran"/>
              </a:rPr>
              <a:t> de </a:t>
            </a:r>
            <a:r>
              <a:rPr lang="en-US" sz="1100" err="1">
                <a:latin typeface="Catamaran"/>
                <a:cs typeface="Catamaran"/>
              </a:rPr>
              <a:t>detecção</a:t>
            </a:r>
            <a:r>
              <a:rPr lang="en-US" sz="1100">
                <a:latin typeface="Catamaran"/>
                <a:cs typeface="Catamaran"/>
              </a:rPr>
              <a:t> facial </a:t>
            </a:r>
            <a:endParaRPr lang="en-US">
              <a:latin typeface="Catamaran"/>
              <a:cs typeface="Catamaran"/>
            </a:endParaRPr>
          </a:p>
          <a:p>
            <a:pPr marL="171450" indent="-171450">
              <a:buChar char="•"/>
            </a:pPr>
            <a:r>
              <a:rPr lang="en-US" sz="1100" err="1">
                <a:latin typeface="Catamaran"/>
                <a:cs typeface="Catamaran"/>
              </a:rPr>
              <a:t>Extração</a:t>
            </a:r>
            <a:r>
              <a:rPr lang="en-US" sz="1100">
                <a:latin typeface="Catamaran"/>
                <a:cs typeface="Catamaran"/>
              </a:rPr>
              <a:t> de </a:t>
            </a:r>
            <a:r>
              <a:rPr lang="en-US" sz="1100" err="1">
                <a:latin typeface="Catamaran"/>
                <a:cs typeface="Catamaran"/>
              </a:rPr>
              <a:t>Características</a:t>
            </a:r>
            <a:r>
              <a:rPr lang="en-US" sz="1100">
                <a:latin typeface="Catamaran"/>
                <a:cs typeface="Catamaran"/>
              </a:rPr>
              <a:t> e </a:t>
            </a:r>
            <a:r>
              <a:rPr lang="en-US" sz="1100" err="1">
                <a:latin typeface="Catamaran"/>
                <a:cs typeface="Catamaran"/>
              </a:rPr>
              <a:t>ComparaçãoAprendizado</a:t>
            </a:r>
            <a:r>
              <a:rPr lang="en-US" sz="1100">
                <a:latin typeface="Catamaran"/>
                <a:cs typeface="Catamaran"/>
              </a:rPr>
              <a:t> de </a:t>
            </a:r>
            <a:r>
              <a:rPr lang="en-US" sz="1100" err="1">
                <a:latin typeface="Catamaran"/>
                <a:cs typeface="Catamaran"/>
              </a:rPr>
              <a:t>Máquina</a:t>
            </a:r>
            <a:r>
              <a:rPr lang="en-US" sz="1100">
                <a:latin typeface="Catamaran"/>
                <a:cs typeface="Catamaran"/>
              </a:rPr>
              <a:t> e Tomada de </a:t>
            </a:r>
            <a:r>
              <a:rPr lang="en-US" sz="1100" err="1">
                <a:latin typeface="Catamaran"/>
                <a:cs typeface="Catamaran"/>
              </a:rPr>
              <a:t>Decisão</a:t>
            </a:r>
            <a:endParaRPr lang="en-US" sz="1100">
              <a:latin typeface="Catamaran"/>
              <a:cs typeface="Catamar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E189F-7F9A-7FBC-71B9-BB156F1064EA}"/>
              </a:ext>
            </a:extLst>
          </p:cNvPr>
          <p:cNvSpPr txBox="1"/>
          <p:nvPr/>
        </p:nvSpPr>
        <p:spPr>
          <a:xfrm>
            <a:off x="3049930" y="3508296"/>
            <a:ext cx="3899277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100" err="1">
                <a:latin typeface="Catamaran"/>
              </a:rPr>
              <a:t>Utilização</a:t>
            </a:r>
            <a:r>
              <a:rPr lang="en-US" sz="1100">
                <a:latin typeface="Catamaran"/>
              </a:rPr>
              <a:t> de Deep Learning: </a:t>
            </a:r>
            <a:r>
              <a:rPr lang="en-US" sz="1100" err="1">
                <a:latin typeface="Catamaran"/>
              </a:rPr>
              <a:t>Modelos</a:t>
            </a:r>
            <a:r>
              <a:rPr lang="en-US" sz="1100">
                <a:latin typeface="Catamaran"/>
              </a:rPr>
              <a:t> </a:t>
            </a:r>
            <a:r>
              <a:rPr lang="en-US" sz="1100" err="1">
                <a:latin typeface="Catamaran"/>
              </a:rPr>
              <a:t>como</a:t>
            </a:r>
            <a:r>
              <a:rPr lang="en-US" sz="1100">
                <a:latin typeface="Catamaran"/>
              </a:rPr>
              <a:t> Faster R-CNN para </a:t>
            </a:r>
            <a:r>
              <a:rPr lang="en-US" sz="1100" err="1">
                <a:latin typeface="Catamaran"/>
              </a:rPr>
              <a:t>melhorar</a:t>
            </a:r>
            <a:r>
              <a:rPr lang="en-US" sz="1100">
                <a:latin typeface="Catamaran"/>
              </a:rPr>
              <a:t> a </a:t>
            </a:r>
            <a:r>
              <a:rPr lang="en-US" sz="1100" err="1">
                <a:latin typeface="Catamaran"/>
              </a:rPr>
              <a:t>precisão</a:t>
            </a:r>
            <a:r>
              <a:rPr lang="en-US" sz="1100">
                <a:latin typeface="Catamaran"/>
              </a:rPr>
              <a:t> </a:t>
            </a:r>
            <a:r>
              <a:rPr lang="en-US" sz="1100" err="1">
                <a:latin typeface="Catamaran"/>
              </a:rPr>
              <a:t>na</a:t>
            </a:r>
            <a:r>
              <a:rPr lang="en-US" sz="1100">
                <a:latin typeface="Catamaran"/>
              </a:rPr>
              <a:t> </a:t>
            </a:r>
            <a:r>
              <a:rPr lang="en-US" sz="1100" err="1">
                <a:latin typeface="Catamaran"/>
              </a:rPr>
              <a:t>identificação</a:t>
            </a:r>
            <a:r>
              <a:rPr lang="en-US" sz="1100">
                <a:latin typeface="Catamaran"/>
              </a:rPr>
              <a:t>.</a:t>
            </a:r>
            <a:endParaRPr lang="en-US"/>
          </a:p>
          <a:p>
            <a:pPr marL="171450" indent="-171450">
              <a:buChar char="•"/>
            </a:pPr>
            <a:r>
              <a:rPr lang="en-US" sz="1100" b="1" err="1">
                <a:latin typeface="Catamaran"/>
              </a:rPr>
              <a:t>Biblioteca</a:t>
            </a:r>
            <a:r>
              <a:rPr lang="en-US" sz="1100" b="1">
                <a:latin typeface="Catamaran"/>
              </a:rPr>
              <a:t> Face Recognition: </a:t>
            </a:r>
            <a:r>
              <a:rPr lang="en-US" sz="1100" b="1" err="1">
                <a:latin typeface="Catamaran"/>
              </a:rPr>
              <a:t>Utilização</a:t>
            </a:r>
            <a:r>
              <a:rPr lang="en-US" sz="1100" b="1">
                <a:latin typeface="Catamaran"/>
              </a:rPr>
              <a:t> da </a:t>
            </a:r>
            <a:r>
              <a:rPr lang="en-US" sz="1100" b="1" err="1">
                <a:latin typeface="Catamaran"/>
              </a:rPr>
              <a:t>biblioteca</a:t>
            </a:r>
            <a:r>
              <a:rPr lang="en-US" sz="1100" b="1">
                <a:latin typeface="Catamaran"/>
              </a:rPr>
              <a:t> GitHub para </a:t>
            </a:r>
            <a:r>
              <a:rPr lang="en-US" sz="1100" b="1" err="1">
                <a:latin typeface="Catamaran"/>
              </a:rPr>
              <a:t>detecção</a:t>
            </a:r>
            <a:r>
              <a:rPr lang="en-US" sz="1100" b="1">
                <a:latin typeface="Catamaran"/>
              </a:rPr>
              <a:t> e </a:t>
            </a:r>
            <a:r>
              <a:rPr lang="en-US" sz="1100" b="1" err="1">
                <a:latin typeface="Catamaran"/>
              </a:rPr>
              <a:t>reconhecimento</a:t>
            </a:r>
            <a:r>
              <a:rPr lang="en-US" sz="1100" b="1">
                <a:latin typeface="Catamaran"/>
              </a:rPr>
              <a:t> facial com Python e OpenCV</a:t>
            </a:r>
            <a:r>
              <a:rPr lang="en-US" sz="1100">
                <a:latin typeface="Catamaran"/>
              </a:rPr>
              <a:t>.</a:t>
            </a:r>
          </a:p>
          <a:p>
            <a:pPr marL="171450" indent="-171450">
              <a:buChar char="•"/>
            </a:pPr>
            <a:r>
              <a:rPr lang="en-US" sz="1100" err="1">
                <a:latin typeface="Catamaran"/>
              </a:rPr>
              <a:t>Medidas</a:t>
            </a:r>
            <a:r>
              <a:rPr lang="en-US" sz="1100">
                <a:latin typeface="Catamaran"/>
              </a:rPr>
              <a:t> de Segurança: </a:t>
            </a:r>
            <a:r>
              <a:rPr lang="en-US" sz="1100" err="1">
                <a:latin typeface="Catamaran"/>
              </a:rPr>
              <a:t>Proteção</a:t>
            </a:r>
            <a:r>
              <a:rPr lang="en-US" sz="1100">
                <a:latin typeface="Catamaran"/>
              </a:rPr>
              <a:t> dos dados </a:t>
            </a:r>
            <a:r>
              <a:rPr lang="en-US" sz="1100" err="1">
                <a:latin typeface="Catamaran"/>
              </a:rPr>
              <a:t>biométricos</a:t>
            </a:r>
            <a:r>
              <a:rPr lang="en-US" sz="1100">
                <a:latin typeface="Catamaran"/>
              </a:rPr>
              <a:t> e </a:t>
            </a:r>
            <a:r>
              <a:rPr lang="en-US" sz="1100" err="1">
                <a:latin typeface="Catamaran"/>
              </a:rPr>
              <a:t>conformidade</a:t>
            </a:r>
            <a:r>
              <a:rPr lang="en-US" sz="1100">
                <a:latin typeface="Catamaran"/>
              </a:rPr>
              <a:t> com </a:t>
            </a:r>
            <a:r>
              <a:rPr lang="en-US" sz="1100" err="1">
                <a:latin typeface="Catamaran"/>
              </a:rPr>
              <a:t>normas</a:t>
            </a:r>
            <a:r>
              <a:rPr lang="en-US" sz="1100">
                <a:latin typeface="Catamaran"/>
              </a:rPr>
              <a:t> de </a:t>
            </a:r>
            <a:r>
              <a:rPr lang="en-US" sz="1100" err="1">
                <a:latin typeface="Catamaran"/>
              </a:rPr>
              <a:t>proteção</a:t>
            </a:r>
            <a:r>
              <a:rPr lang="en-US" sz="1100">
                <a:latin typeface="Catamaran"/>
              </a:rPr>
              <a:t> de dados.</a:t>
            </a:r>
          </a:p>
          <a:p>
            <a:pPr marL="171450" indent="-171450">
              <a:buChar char="•"/>
            </a:pPr>
            <a:endParaRPr lang="en-US" sz="1100">
              <a:latin typeface="Catamaran"/>
              <a:cs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869964745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10</Slides>
  <Notes>10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Engineering Project Proposal by Slidesgo</vt:lpstr>
      <vt:lpstr>Chamada de Presença Automatizada Utilizando Reconhecimento Facial e Visão Computacional</vt:lpstr>
      <vt:lpstr>TABELA DE CONTEÚDO</vt:lpstr>
      <vt:lpstr>DESCRIÇÃO DO PROJETO</vt:lpstr>
      <vt:lpstr>Apresentação do PowerPoint</vt:lpstr>
      <vt:lpstr>TECNOLOGIAS UTILIZADAS</vt:lpstr>
      <vt:lpstr>FERRAMENTAS</vt:lpstr>
      <vt:lpstr>IMPLEMENTAÇÕES DE REFERÊNCIA </vt:lpstr>
      <vt:lpstr>Projetos Referências</vt:lpstr>
      <vt:lpstr>Projetos Referências</vt:lpstr>
      <vt:lpstr>Repositórios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Chamada de Presença Automatizada Utilizando Reconhecimento Facial e Visão Computacional</dc:title>
  <cp:revision>10</cp:revision>
  <dcterms:modified xsi:type="dcterms:W3CDTF">2024-09-11T22:15:44Z</dcterms:modified>
</cp:coreProperties>
</file>